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9" r:id="rId13"/>
    <p:sldId id="268" r:id="rId14"/>
    <p:sldId id="271" r:id="rId15"/>
    <p:sldId id="270" r:id="rId16"/>
    <p:sldId id="272" r:id="rId17"/>
    <p:sldId id="273" r:id="rId18"/>
    <p:sldId id="274" r:id="rId19"/>
    <p:sldId id="276" r:id="rId20"/>
    <p:sldId id="275" r:id="rId21"/>
    <p:sldId id="278" r:id="rId22"/>
    <p:sldId id="277" r:id="rId23"/>
    <p:sldId id="279" r:id="rId24"/>
    <p:sldId id="280" r:id="rId25"/>
    <p:sldId id="281" r:id="rId26"/>
    <p:sldId id="283" r:id="rId27"/>
    <p:sldId id="282" r:id="rId28"/>
    <p:sldId id="285" r:id="rId29"/>
    <p:sldId id="284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24" autoAdjust="0"/>
  </p:normalViewPr>
  <p:slideViewPr>
    <p:cSldViewPr>
      <p:cViewPr varScale="1">
        <p:scale>
          <a:sx n="87" d="100"/>
          <a:sy n="87" d="100"/>
        </p:scale>
        <p:origin x="109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2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5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2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85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3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8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7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6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6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46B8F-5E42-4902-91E1-F1C1C4B8D4DB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866EC-CE32-4B16-9E71-893026AA13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8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Pedigree Worksheet Key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7440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possible patterns of inheritance for the Pedigree #1 are </a:t>
            </a:r>
            <a:r>
              <a:rPr lang="en-US" dirty="0" smtClean="0">
                <a:solidFill>
                  <a:srgbClr val="0070C0"/>
                </a:solidFill>
              </a:rPr>
              <a:t>autosomal recessive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x-linked recessive</a:t>
            </a:r>
            <a:r>
              <a:rPr lang="en-US" dirty="0" smtClean="0"/>
              <a:t>. We would have to see more of the pedigree to know which one is correct!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5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Pedigree #2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057400"/>
            <a:ext cx="47455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429000"/>
            <a:ext cx="47455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A: </a:t>
            </a:r>
            <a:r>
              <a:rPr lang="en-US" dirty="0" smtClean="0"/>
              <a:t>Autosomal Recessive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981200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472418"/>
            <a:ext cx="7172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415834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415834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571500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3886200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47800" y="518160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285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657600"/>
            <a:ext cx="47455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B: </a:t>
            </a:r>
            <a:r>
              <a:rPr lang="en-US" dirty="0" smtClean="0"/>
              <a:t>Autosomal Dominant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09" y="1676400"/>
            <a:ext cx="7248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412568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594360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r>
              <a:rPr lang="en-US" b="1" dirty="0" smtClean="0">
                <a:solidFill>
                  <a:srgbClr val="FF0000"/>
                </a:solidFill>
              </a:rPr>
              <a:t> or 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2200" y="59436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7600" y="59436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94360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r>
              <a:rPr lang="en-US" b="1" dirty="0" smtClean="0">
                <a:solidFill>
                  <a:srgbClr val="FF0000"/>
                </a:solidFill>
              </a:rPr>
              <a:t> or 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7457" y="406601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84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114800"/>
            <a:ext cx="47455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C: </a:t>
            </a:r>
            <a:r>
              <a:rPr lang="en-US" dirty="0" smtClean="0"/>
              <a:t>Sex-Linked Recessive (aka X-Linked Recessive)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56126"/>
            <a:ext cx="7143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4495800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43000" y="571500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654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114800"/>
            <a:ext cx="474550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D: </a:t>
            </a:r>
            <a:r>
              <a:rPr lang="en-US" dirty="0" smtClean="0"/>
              <a:t>Sex-Linked Dominant (aka X-Linked Dominant)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756126"/>
            <a:ext cx="71818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7600" y="621943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5562" y="621904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46170" y="6219043"/>
            <a:ext cx="968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or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6172200"/>
            <a:ext cx="968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or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472440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98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E: </a:t>
            </a:r>
            <a:br>
              <a:rPr lang="en-US" dirty="0" smtClean="0"/>
            </a:br>
            <a:r>
              <a:rPr lang="en-US" dirty="0" smtClean="0"/>
              <a:t>Y-Linked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884" y="2564187"/>
            <a:ext cx="2460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  If a father displays the trait, the sons must display the trait as well because Y-linked traits are passed from father to son.  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45267" y="3718349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362200"/>
            <a:ext cx="47455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4431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possible patterns of inheritance for the Pedigree #2 are </a:t>
            </a:r>
            <a:r>
              <a:rPr lang="en-US" dirty="0" err="1" smtClean="0">
                <a:solidFill>
                  <a:srgbClr val="0070C0"/>
                </a:solidFill>
              </a:rPr>
              <a:t>autosomal</a:t>
            </a:r>
            <a:r>
              <a:rPr lang="en-US" dirty="0" smtClean="0">
                <a:solidFill>
                  <a:srgbClr val="0070C0"/>
                </a:solidFill>
              </a:rPr>
              <a:t> dominant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x-linked dominant</a:t>
            </a:r>
            <a:r>
              <a:rPr lang="en-US" dirty="0" smtClean="0"/>
              <a:t>. We would have to see more of the pedigree to know which one is correct!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55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Pedigree #3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09800"/>
            <a:ext cx="485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505200"/>
            <a:ext cx="485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A: </a:t>
            </a:r>
            <a:r>
              <a:rPr lang="en-US" dirty="0" smtClean="0"/>
              <a:t>Autosomal Recessive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981200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472418"/>
            <a:ext cx="7172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57150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57912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9000" y="5791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24400" y="5791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72440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8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you should use to determine if a pattern of inheritance is possible for a  particular pedigree…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lvl="0"/>
            <a:r>
              <a:rPr lang="en-US" dirty="0"/>
              <a:t>Assign your alleles for a particular pattern of </a:t>
            </a:r>
            <a:r>
              <a:rPr lang="en-US" dirty="0" smtClean="0"/>
              <a:t>inheritance</a:t>
            </a:r>
            <a:endParaRPr lang="en-US" dirty="0"/>
          </a:p>
          <a:p>
            <a:pPr lvl="0"/>
            <a:r>
              <a:rPr lang="en-US" dirty="0"/>
              <a:t>Write the genotypes that would correspond to each individual on the pedigree for the chosen pattern of inheritance</a:t>
            </a:r>
          </a:p>
          <a:p>
            <a:pPr lvl="0"/>
            <a:r>
              <a:rPr lang="en-US" dirty="0"/>
              <a:t>If all the genotypes “work,” this </a:t>
            </a:r>
            <a:r>
              <a:rPr lang="en-US" dirty="0" smtClean="0"/>
              <a:t>pattern of inheritance is possible for the pedigree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1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657600"/>
            <a:ext cx="485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B: </a:t>
            </a:r>
            <a:r>
              <a:rPr lang="en-US" dirty="0" smtClean="0"/>
              <a:t>Autosomal Dominant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09" y="1676400"/>
            <a:ext cx="7248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415834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412568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594360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r>
              <a:rPr lang="en-US" b="1" dirty="0" smtClean="0">
                <a:solidFill>
                  <a:srgbClr val="FF0000"/>
                </a:solidFill>
              </a:rPr>
              <a:t> or 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3886200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47800" y="518160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84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962400"/>
            <a:ext cx="485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C: </a:t>
            </a:r>
            <a:r>
              <a:rPr lang="en-US" dirty="0" smtClean="0"/>
              <a:t>Sex-Linked Recessive (aka X-Linked Recessive)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56126"/>
            <a:ext cx="7143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24200" y="472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472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7010400" y="5105400"/>
            <a:ext cx="381000" cy="685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24600" y="6248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91400" y="4267200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54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962400"/>
            <a:ext cx="485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D: </a:t>
            </a:r>
            <a:r>
              <a:rPr lang="en-US" dirty="0" smtClean="0"/>
              <a:t>Sex-Linked Dominant (aka X-Linked Dominant)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756126"/>
            <a:ext cx="71818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6248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4191000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47800" y="556260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498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E: </a:t>
            </a:r>
            <a:br>
              <a:rPr lang="en-US" dirty="0" smtClean="0"/>
            </a:br>
            <a:r>
              <a:rPr lang="en-US" dirty="0" smtClean="0"/>
              <a:t>Y-Linked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884" y="2564187"/>
            <a:ext cx="2460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  If a son displays the trait, the father must display the trait as well because Y-linked traits are passed from father to son.  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19400" y="381000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514600"/>
            <a:ext cx="485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44319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2925763"/>
          </a:xfrm>
        </p:spPr>
        <p:txBody>
          <a:bodyPr/>
          <a:lstStyle/>
          <a:p>
            <a:r>
              <a:rPr lang="en-US" dirty="0" smtClean="0"/>
              <a:t>The one possible pattern of inheritance for Pedigree #3 is </a:t>
            </a:r>
            <a:r>
              <a:rPr lang="en-US" dirty="0" err="1" smtClean="0">
                <a:solidFill>
                  <a:srgbClr val="0070C0"/>
                </a:solidFill>
              </a:rPr>
              <a:t>autosomal</a:t>
            </a:r>
            <a:r>
              <a:rPr lang="en-US" dirty="0" smtClean="0">
                <a:solidFill>
                  <a:srgbClr val="0070C0"/>
                </a:solidFill>
              </a:rPr>
              <a:t> recessive</a:t>
            </a:r>
            <a:r>
              <a:rPr lang="en-US" dirty="0" smtClean="0"/>
              <a:t>.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555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Pedigree #4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09800"/>
            <a:ext cx="4648200" cy="254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581400"/>
            <a:ext cx="4648200" cy="254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A: </a:t>
            </a:r>
            <a:r>
              <a:rPr lang="en-US" dirty="0" smtClean="0"/>
              <a:t>Autosomal Recessive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981200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472418"/>
            <a:ext cx="7172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415834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594360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59436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7600" y="5943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72440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85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352800"/>
            <a:ext cx="4648200" cy="254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B: </a:t>
            </a:r>
            <a:r>
              <a:rPr lang="en-US" dirty="0" smtClean="0"/>
              <a:t>Autosomal Dominant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09" y="1676400"/>
            <a:ext cx="7248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412568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57150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600" y="57150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571500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8400" y="571500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419100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843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038600"/>
            <a:ext cx="4648200" cy="254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C: </a:t>
            </a:r>
            <a:r>
              <a:rPr lang="en-US" dirty="0" smtClean="0"/>
              <a:t>Sex-Linked Recessive (aka X-Linked Recessive)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56126"/>
            <a:ext cx="7143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24200" y="472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472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6248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38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72440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549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038600"/>
            <a:ext cx="4648200" cy="254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D: </a:t>
            </a:r>
            <a:r>
              <a:rPr lang="en-US" dirty="0" smtClean="0"/>
              <a:t>Sex-Linked Dominant (aka X-Linked Dominant)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756126"/>
            <a:ext cx="71818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68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72440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9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Patterns of Inheritance: Alleles, Genotypes, and Phenotypes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55386"/>
              </p:ext>
            </p:extLst>
          </p:nvPr>
        </p:nvGraphicFramePr>
        <p:xfrm>
          <a:off x="609600" y="1523999"/>
          <a:ext cx="8077201" cy="50474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477461"/>
                <a:gridCol w="2545336"/>
                <a:gridCol w="3054404"/>
              </a:tblGrid>
              <a:tr h="484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Pattern of Inheritance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Alleles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Possible Genotypes and Associated Phenotypes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Autosomal Dominant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Autosomal Recessive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trait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trait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Sex-linked Dominant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X</a:t>
                      </a:r>
                      <a:r>
                        <a:rPr lang="en-US" sz="1600" baseline="30000">
                          <a:effectLst/>
                        </a:rPr>
                        <a:t>A </a:t>
                      </a:r>
                      <a:r>
                        <a:rPr lang="en-US" sz="1600">
                          <a:effectLst/>
                        </a:rPr>
                        <a:t> = female,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female,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X</a:t>
                      </a:r>
                      <a:r>
                        <a:rPr lang="en-US" sz="1600" baseline="30000">
                          <a:effectLst/>
                        </a:rPr>
                        <a:t>a </a:t>
                      </a:r>
                      <a:r>
                        <a:rPr lang="en-US" sz="1600">
                          <a:effectLst/>
                        </a:rPr>
                        <a:t> = female,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Y = 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Y = male,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Sex-linked Recessive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trait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r>
                        <a:rPr lang="en-US" sz="1600" baseline="30000" dirty="0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baseline="3000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 = female,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r>
                        <a:rPr lang="en-US" sz="1600" baseline="30000" dirty="0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= female,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baseline="3000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 = female,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r>
                        <a:rPr lang="en-US" sz="1600" baseline="30000" dirty="0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Y = 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dirty="0" err="1">
                          <a:effectLst/>
                        </a:rPr>
                        <a:t>Y</a:t>
                      </a:r>
                      <a:r>
                        <a:rPr lang="en-US" sz="1600" dirty="0">
                          <a:effectLst/>
                        </a:rPr>
                        <a:t> = male, trait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18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E: </a:t>
            </a:r>
            <a:br>
              <a:rPr lang="en-US" dirty="0" smtClean="0"/>
            </a:br>
            <a:r>
              <a:rPr lang="en-US" dirty="0" smtClean="0"/>
              <a:t>Y-Linked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884" y="2564187"/>
            <a:ext cx="2460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  If a father displays the trait, the sons must display the trait as well because Y-linked traits are passed from father to son.  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19400" y="381000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90800"/>
            <a:ext cx="4648200" cy="254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44319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925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four possible patterns of inheritance for Pedigree #4 are </a:t>
            </a:r>
            <a:r>
              <a:rPr lang="en-US" dirty="0" smtClean="0">
                <a:solidFill>
                  <a:srgbClr val="0070C0"/>
                </a:solidFill>
              </a:rPr>
              <a:t>autosomal </a:t>
            </a:r>
            <a:r>
              <a:rPr lang="en-US" dirty="0" smtClean="0">
                <a:solidFill>
                  <a:srgbClr val="0070C0"/>
                </a:solidFill>
              </a:rPr>
              <a:t>recessive, </a:t>
            </a:r>
            <a:r>
              <a:rPr lang="en-US" dirty="0" smtClean="0">
                <a:solidFill>
                  <a:srgbClr val="0070C0"/>
                </a:solidFill>
              </a:rPr>
              <a:t>autosomal </a:t>
            </a:r>
            <a:r>
              <a:rPr lang="en-US" dirty="0" smtClean="0">
                <a:solidFill>
                  <a:srgbClr val="0070C0"/>
                </a:solidFill>
              </a:rPr>
              <a:t>dominant, </a:t>
            </a:r>
            <a:r>
              <a:rPr lang="en-US" dirty="0" smtClean="0">
                <a:solidFill>
                  <a:srgbClr val="0070C0"/>
                </a:solidFill>
              </a:rPr>
              <a:t>X-linked </a:t>
            </a:r>
            <a:r>
              <a:rPr lang="en-US" dirty="0" smtClean="0">
                <a:solidFill>
                  <a:srgbClr val="0070C0"/>
                </a:solidFill>
              </a:rPr>
              <a:t>recessive,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X-linked </a:t>
            </a:r>
            <a:r>
              <a:rPr lang="en-US" dirty="0" smtClean="0">
                <a:solidFill>
                  <a:srgbClr val="0070C0"/>
                </a:solidFill>
              </a:rPr>
              <a:t>dominant</a:t>
            </a:r>
            <a:r>
              <a:rPr lang="en-US" dirty="0" smtClean="0"/>
              <a:t>. </a:t>
            </a:r>
            <a:r>
              <a:rPr lang="en-US" dirty="0" smtClean="0"/>
              <a:t>We would have to see more of the pedigree to know which one is correct!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5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Pedigree #1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9" y="20574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33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/>
              <a:t>A</a:t>
            </a:r>
            <a:r>
              <a:rPr lang="en-US" dirty="0" smtClean="0"/>
              <a:t>: </a:t>
            </a:r>
            <a:r>
              <a:rPr lang="en-US" dirty="0" smtClean="0"/>
              <a:t>Autosomal Recessive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981200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472418"/>
            <a:ext cx="7172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733799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1109" y="5686424"/>
            <a:ext cx="74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20566" y="5657848"/>
            <a:ext cx="74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43155" y="5661929"/>
            <a:ext cx="74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5229" y="569731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457" y="406601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B: </a:t>
            </a:r>
            <a:r>
              <a:rPr lang="en-US" dirty="0" smtClean="0"/>
              <a:t>Autosomal Dominant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09" y="1676400"/>
            <a:ext cx="7248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333" y="37338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415834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412568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02501" y="5679621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r>
              <a:rPr lang="en-US" b="1" dirty="0" smtClean="0">
                <a:solidFill>
                  <a:srgbClr val="FF0000"/>
                </a:solidFill>
              </a:rPr>
              <a:t> or 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348273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52600" y="4948437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C: </a:t>
            </a:r>
            <a:r>
              <a:rPr lang="en-US" dirty="0" smtClean="0"/>
              <a:t>Sex-Linked Recessive (aka X-Linked Recessive)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56126"/>
            <a:ext cx="7143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2" y="42672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2029" y="621982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5562" y="621943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7829" y="6219434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or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6234402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or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7457" y="4371201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5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</a:t>
            </a:r>
            <a:r>
              <a:rPr lang="en-US" dirty="0" smtClean="0"/>
              <a:t>D: </a:t>
            </a:r>
            <a:r>
              <a:rPr lang="en-US" dirty="0" smtClean="0"/>
              <a:t>Sex-Linked Dominant (aka X-Linked Dominant)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756126"/>
            <a:ext cx="71818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2" y="42672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5562" y="621904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4348273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74371" y="543202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4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E: </a:t>
            </a:r>
            <a:br>
              <a:rPr lang="en-US" dirty="0" smtClean="0"/>
            </a:br>
            <a:r>
              <a:rPr lang="en-US" dirty="0" smtClean="0"/>
              <a:t>Y-Linked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36345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1884" y="2564187"/>
            <a:ext cx="2460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  If a son displays the trait, the father must display the trait as well because Y-linked traits are passed from father to son.  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45267" y="3718349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4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907</Words>
  <Application>Microsoft Office PowerPoint</Application>
  <PresentationFormat>On-screen Show (4:3)</PresentationFormat>
  <Paragraphs>164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Office Theme</vt:lpstr>
      <vt:lpstr>Pedigree Worksheet Key</vt:lpstr>
      <vt:lpstr>Steps you should use to determine if a pattern of inheritance is possible for a  particular pedigree…</vt:lpstr>
      <vt:lpstr>Patterns of Inheritance: Alleles, Genotypes, and Phenotypes</vt:lpstr>
      <vt:lpstr>Pedigree #1</vt:lpstr>
      <vt:lpstr>Trying Out Pattern Of Inheritance A: Autosomal Recessive</vt:lpstr>
      <vt:lpstr>Trying Out Pattern Of Inheritance B: Autosomal Dominant </vt:lpstr>
      <vt:lpstr>Trying Out Pattern Of Inheritance C: Sex-Linked Recessive (aka X-Linked Recessive)</vt:lpstr>
      <vt:lpstr>Trying Out Pattern of Inheritance D: Sex-Linked Dominant (aka X-Linked Dominant)</vt:lpstr>
      <vt:lpstr>Trying Out Pattern of Inheritance E:  Y-Linked </vt:lpstr>
      <vt:lpstr>Final Answer</vt:lpstr>
      <vt:lpstr>Pedigree #2</vt:lpstr>
      <vt:lpstr>Trying Out Pattern Of Inheritance A: Autosomal Recessive</vt:lpstr>
      <vt:lpstr>Trying Out Pattern Of Inheritance B: Autosomal Dominant </vt:lpstr>
      <vt:lpstr>Trying Out Pattern Of Inheritance C: Sex-Linked Recessive (aka X-Linked Recessive)</vt:lpstr>
      <vt:lpstr>Trying Out Pattern of Inheritance D: Sex-Linked Dominant (aka X-Linked Dominant)</vt:lpstr>
      <vt:lpstr>Trying Out Pattern of Inheritance E:  Y-Linked </vt:lpstr>
      <vt:lpstr>Final Answer</vt:lpstr>
      <vt:lpstr>Pedigree #3</vt:lpstr>
      <vt:lpstr>Trying Out Pattern Of Inheritance A: Autosomal Recessive</vt:lpstr>
      <vt:lpstr>Trying Out Pattern Of Inheritance B: Autosomal Dominant </vt:lpstr>
      <vt:lpstr>Trying Out Pattern Of Inheritance C: Sex-Linked Recessive (aka X-Linked Recessive)</vt:lpstr>
      <vt:lpstr>Trying Out Pattern of Inheritance D: Sex-Linked Dominant (aka X-Linked Dominant)</vt:lpstr>
      <vt:lpstr>Trying Out Pattern of Inheritance E:  Y-Linked </vt:lpstr>
      <vt:lpstr>Final Answer</vt:lpstr>
      <vt:lpstr>Pedigree #4</vt:lpstr>
      <vt:lpstr>Trying Out Pattern Of Inheritance A: Autosomal Recessive</vt:lpstr>
      <vt:lpstr>Trying Out Pattern Of Inheritance B: Autosomal Dominant </vt:lpstr>
      <vt:lpstr>Trying Out Pattern Of Inheritance C: Sex-Linked Recessive (aka X-Linked Recessive)</vt:lpstr>
      <vt:lpstr>Trying Out Pattern of Inheritance D: Sex-Linked Dominant (aka X-Linked Dominant)</vt:lpstr>
      <vt:lpstr>Trying Out Pattern of Inheritance E:  Y-Linked </vt:lpstr>
      <vt:lpstr>Final Answer</vt:lpstr>
    </vt:vector>
  </TitlesOfParts>
  <Company>Prince William County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Pedigree Analysis</dc:title>
  <dc:creator>PWCS Users</dc:creator>
  <cp:lastModifiedBy>Kathryn O. Krouse</cp:lastModifiedBy>
  <cp:revision>9</cp:revision>
  <dcterms:created xsi:type="dcterms:W3CDTF">2015-03-09T14:42:53Z</dcterms:created>
  <dcterms:modified xsi:type="dcterms:W3CDTF">2016-03-10T13:30:29Z</dcterms:modified>
</cp:coreProperties>
</file>